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8"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499586" y="6414247"/>
            <a:ext cx="1661096" cy="369332"/>
          </a:xfrm>
          <a:prstGeom prst="rect">
            <a:avLst/>
          </a:prstGeom>
          <a:noFill/>
        </p:spPr>
        <p:txBody>
          <a:bodyPr wrap="none" rtlCol="0">
            <a:spAutoFit/>
          </a:bodyPr>
          <a:lstStyle/>
          <a:p>
            <a:r>
              <a:rPr lang="en-US" dirty="0"/>
              <a:t>Part 9</a:t>
            </a:r>
            <a:r>
              <a:rPr lang="en-US" baseline="0" dirty="0"/>
              <a:t> </a:t>
            </a:r>
            <a:r>
              <a:rPr lang="en-US" dirty="0"/>
              <a:t>Lecture</a:t>
            </a:r>
            <a:r>
              <a:rPr lang="en-US" baseline="0" dirty="0"/>
              <a:t> 2</a:t>
            </a:r>
            <a:endParaRPr lang="en-US" dirty="0"/>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hyperlink" Target="https://esd.ny.gov/guidance-executive-order-202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9:  First Amendment: Religion</a:t>
            </a:r>
          </a:p>
          <a:p>
            <a:pPr lvl="1"/>
            <a:r>
              <a:rPr lang="en-US" dirty="0"/>
              <a:t>Lecture 2: Free Exercise Clause </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F086A-908C-B23D-E2AF-FDA6C5432378}"/>
              </a:ext>
            </a:extLst>
          </p:cNvPr>
          <p:cNvSpPr>
            <a:spLocks noGrp="1"/>
          </p:cNvSpPr>
          <p:nvPr>
            <p:ph type="title"/>
          </p:nvPr>
        </p:nvSpPr>
        <p:spPr/>
        <p:txBody>
          <a:bodyPr>
            <a:normAutofit/>
          </a:bodyPr>
          <a:lstStyle/>
          <a:p>
            <a:r>
              <a:rPr lang="en-US" i="1" dirty="0"/>
              <a:t>Roman Catholic Diocese v. Cuomo</a:t>
            </a:r>
          </a:p>
        </p:txBody>
      </p:sp>
      <p:sp>
        <p:nvSpPr>
          <p:cNvPr id="3" name="Content Placeholder 2">
            <a:extLst>
              <a:ext uri="{FF2B5EF4-FFF2-40B4-BE49-F238E27FC236}">
                <a16:creationId xmlns:a16="http://schemas.microsoft.com/office/drawing/2014/main" id="{22D790FA-A0DB-6CBF-BF30-3C2036DF8D0B}"/>
              </a:ext>
            </a:extLst>
          </p:cNvPr>
          <p:cNvSpPr>
            <a:spLocks noGrp="1"/>
          </p:cNvSpPr>
          <p:nvPr>
            <p:ph idx="1"/>
          </p:nvPr>
        </p:nvSpPr>
        <p:spPr>
          <a:xfrm>
            <a:off x="457200" y="1600200"/>
            <a:ext cx="8229600" cy="4800600"/>
          </a:xfrm>
        </p:spPr>
        <p:txBody>
          <a:bodyPr>
            <a:normAutofit fontScale="85000" lnSpcReduction="20000"/>
          </a:bodyPr>
          <a:lstStyle/>
          <a:p>
            <a:r>
              <a:rPr lang="en-US" dirty="0"/>
              <a:t>Holding:  the Court determined that the standards for injunctive relief were met and that the Order was not neutral towards religion</a:t>
            </a:r>
          </a:p>
          <a:p>
            <a:pPr lvl="1"/>
            <a:r>
              <a:rPr lang="en-US" dirty="0"/>
              <a:t>The Court examined the ways in which the order differentiated between religious facilities and secular activities such as grocery stores, campgrounds, all transportation facilities, acupuncturists, bicycle repair, and landscaping (Slip Op. at 3, </a:t>
            </a:r>
            <a:r>
              <a:rPr lang="en-US" i="1" dirty="0"/>
              <a:t>see also</a:t>
            </a:r>
            <a:r>
              <a:rPr lang="en-US" dirty="0"/>
              <a:t> </a:t>
            </a:r>
            <a:r>
              <a:rPr lang="en-US" dirty="0">
                <a:hlinkClick r:id="rId2"/>
              </a:rPr>
              <a:t>https://esd.ny.gov/guidance-executive-order-2026</a:t>
            </a:r>
            <a:r>
              <a:rPr lang="en-US" dirty="0"/>
              <a:t>)</a:t>
            </a:r>
          </a:p>
          <a:p>
            <a:pPr lvl="1"/>
            <a:r>
              <a:rPr lang="en-US" dirty="0"/>
              <a:t>“These categorizations lead to troubling results . . . a large store in Brooklyn [] could ‘literally have hundreds of people shopping there on any given day . . . yet a nearby church or synagogue would be prohibited from allowing more than 10 or 25 people inside for [religious] service[s].”  (Slip Op. at 3)</a:t>
            </a:r>
          </a:p>
        </p:txBody>
      </p:sp>
    </p:spTree>
    <p:extLst>
      <p:ext uri="{BB962C8B-B14F-4D97-AF65-F5344CB8AC3E}">
        <p14:creationId xmlns:p14="http://schemas.microsoft.com/office/powerpoint/2010/main" val="3876623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F086A-908C-B23D-E2AF-FDA6C5432378}"/>
              </a:ext>
            </a:extLst>
          </p:cNvPr>
          <p:cNvSpPr>
            <a:spLocks noGrp="1"/>
          </p:cNvSpPr>
          <p:nvPr>
            <p:ph type="title"/>
          </p:nvPr>
        </p:nvSpPr>
        <p:spPr/>
        <p:txBody>
          <a:bodyPr>
            <a:normAutofit/>
          </a:bodyPr>
          <a:lstStyle/>
          <a:p>
            <a:r>
              <a:rPr lang="en-US" i="1" dirty="0"/>
              <a:t>Roman Catholic Diocese v. Cuomo</a:t>
            </a:r>
          </a:p>
        </p:txBody>
      </p:sp>
      <p:sp>
        <p:nvSpPr>
          <p:cNvPr id="3" name="Content Placeholder 2">
            <a:extLst>
              <a:ext uri="{FF2B5EF4-FFF2-40B4-BE49-F238E27FC236}">
                <a16:creationId xmlns:a16="http://schemas.microsoft.com/office/drawing/2014/main" id="{22D790FA-A0DB-6CBF-BF30-3C2036DF8D0B}"/>
              </a:ext>
            </a:extLst>
          </p:cNvPr>
          <p:cNvSpPr>
            <a:spLocks noGrp="1"/>
          </p:cNvSpPr>
          <p:nvPr>
            <p:ph idx="1"/>
          </p:nvPr>
        </p:nvSpPr>
        <p:spPr/>
        <p:txBody>
          <a:bodyPr>
            <a:normAutofit/>
          </a:bodyPr>
          <a:lstStyle/>
          <a:p>
            <a:r>
              <a:rPr lang="en-US" dirty="0"/>
              <a:t>Holding:  the Court determined that the Order was not neutral towards religion and that strict scrutiny would apply</a:t>
            </a:r>
          </a:p>
          <a:p>
            <a:pPr lvl="1"/>
            <a:r>
              <a:rPr lang="en-US" dirty="0"/>
              <a:t>Having concluded that “the challenged restrictions are not ‘neutral’ and of ‘general applicability,’ [the Court concluded that] they must satisfy ‘strict scrutiny,’ and this means they must be ‘narrowly tailored’ to serve a ‘compelling’ state interest.”  (Slip Op. at 3-4)</a:t>
            </a:r>
          </a:p>
        </p:txBody>
      </p:sp>
    </p:spTree>
    <p:extLst>
      <p:ext uri="{BB962C8B-B14F-4D97-AF65-F5344CB8AC3E}">
        <p14:creationId xmlns:p14="http://schemas.microsoft.com/office/powerpoint/2010/main" val="24845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F086A-908C-B23D-E2AF-FDA6C5432378}"/>
              </a:ext>
            </a:extLst>
          </p:cNvPr>
          <p:cNvSpPr>
            <a:spLocks noGrp="1"/>
          </p:cNvSpPr>
          <p:nvPr>
            <p:ph type="title"/>
          </p:nvPr>
        </p:nvSpPr>
        <p:spPr/>
        <p:txBody>
          <a:bodyPr>
            <a:normAutofit/>
          </a:bodyPr>
          <a:lstStyle/>
          <a:p>
            <a:r>
              <a:rPr lang="en-US" i="1" dirty="0"/>
              <a:t>Roman Catholic Diocese v. Cuomo</a:t>
            </a:r>
          </a:p>
        </p:txBody>
      </p:sp>
      <p:sp>
        <p:nvSpPr>
          <p:cNvPr id="3" name="Content Placeholder 2">
            <a:extLst>
              <a:ext uri="{FF2B5EF4-FFF2-40B4-BE49-F238E27FC236}">
                <a16:creationId xmlns:a16="http://schemas.microsoft.com/office/drawing/2014/main" id="{22D790FA-A0DB-6CBF-BF30-3C2036DF8D0B}"/>
              </a:ext>
            </a:extLst>
          </p:cNvPr>
          <p:cNvSpPr>
            <a:spLocks noGrp="1"/>
          </p:cNvSpPr>
          <p:nvPr>
            <p:ph idx="1"/>
          </p:nvPr>
        </p:nvSpPr>
        <p:spPr/>
        <p:txBody>
          <a:bodyPr>
            <a:normAutofit fontScale="77500" lnSpcReduction="20000"/>
          </a:bodyPr>
          <a:lstStyle/>
          <a:p>
            <a:r>
              <a:rPr lang="en-US" dirty="0"/>
              <a:t>Holding:  the Court determined that strict scrutiny would apply and the Order failed to meet its requirements</a:t>
            </a:r>
          </a:p>
          <a:p>
            <a:pPr lvl="1"/>
            <a:r>
              <a:rPr lang="en-US" dirty="0"/>
              <a:t>The Court recognized that “stemming the spread of COVID-19 [was] unquestionably a compelling interest, but [could not] see how the challenged regulations [could] be regarded as ‘narrowly tailored.’” (Slip Op. at 4)</a:t>
            </a:r>
          </a:p>
          <a:p>
            <a:pPr lvl="2"/>
            <a:r>
              <a:rPr lang="en-US" dirty="0"/>
              <a:t>“ . . . There are many other less restrictive rules that could be adopted to minimize the risk to those attending religious services.”</a:t>
            </a:r>
          </a:p>
          <a:p>
            <a:pPr lvl="2"/>
            <a:r>
              <a:rPr lang="en-US" dirty="0"/>
              <a:t>“Among other things, the maximum attendance at a religious service could be tied to the size of the church or synagogue [which it was not] . . . It is hard to believe that admitting more than 10 people to a 1,000-seat church or 400-seat synagogue would create a more serious health risk than the many other activities that the State allows [such as placing no limits on the number of people concurrently inside a smaller grocery store or bike repair shop].”  (Slip Op. at 4-5)</a:t>
            </a:r>
          </a:p>
        </p:txBody>
      </p:sp>
    </p:spTree>
    <p:extLst>
      <p:ext uri="{BB962C8B-B14F-4D97-AF65-F5344CB8AC3E}">
        <p14:creationId xmlns:p14="http://schemas.microsoft.com/office/powerpoint/2010/main" val="2720084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F086A-908C-B23D-E2AF-FDA6C5432378}"/>
              </a:ext>
            </a:extLst>
          </p:cNvPr>
          <p:cNvSpPr>
            <a:spLocks noGrp="1"/>
          </p:cNvSpPr>
          <p:nvPr>
            <p:ph type="title"/>
          </p:nvPr>
        </p:nvSpPr>
        <p:spPr/>
        <p:txBody>
          <a:bodyPr>
            <a:normAutofit/>
          </a:bodyPr>
          <a:lstStyle/>
          <a:p>
            <a:r>
              <a:rPr lang="en-US" i="1" dirty="0"/>
              <a:t>Roman Catholic Diocese v. Cuomo</a:t>
            </a:r>
          </a:p>
        </p:txBody>
      </p:sp>
      <p:sp>
        <p:nvSpPr>
          <p:cNvPr id="3" name="Content Placeholder 2">
            <a:extLst>
              <a:ext uri="{FF2B5EF4-FFF2-40B4-BE49-F238E27FC236}">
                <a16:creationId xmlns:a16="http://schemas.microsoft.com/office/drawing/2014/main" id="{22D790FA-A0DB-6CBF-BF30-3C2036DF8D0B}"/>
              </a:ext>
            </a:extLst>
          </p:cNvPr>
          <p:cNvSpPr>
            <a:spLocks noGrp="1"/>
          </p:cNvSpPr>
          <p:nvPr>
            <p:ph idx="1"/>
          </p:nvPr>
        </p:nvSpPr>
        <p:spPr/>
        <p:txBody>
          <a:bodyPr>
            <a:normAutofit fontScale="92500" lnSpcReduction="20000"/>
          </a:bodyPr>
          <a:lstStyle/>
          <a:p>
            <a:r>
              <a:rPr lang="en-US" dirty="0"/>
              <a:t>Holding:  the Court noted the limit of its holding and the importance of the rule of law, even during times of crisis</a:t>
            </a:r>
          </a:p>
          <a:p>
            <a:pPr lvl="1"/>
            <a:r>
              <a:rPr lang="en-US" dirty="0"/>
              <a:t>The Court notes that it is “not [a] public health expert, and [it] should respect the judgment of those with special expertise and responsibility in this area” (Slip Op. at 5)</a:t>
            </a:r>
          </a:p>
          <a:p>
            <a:pPr lvl="1"/>
            <a:r>
              <a:rPr lang="en-US" dirty="0"/>
              <a:t>However, the Court notes that “even in a pandemic, the Constitution cannot be put away and forgotten”</a:t>
            </a:r>
          </a:p>
          <a:p>
            <a:pPr lvl="2"/>
            <a:r>
              <a:rPr lang="en-US" dirty="0"/>
              <a:t>“the State has not claimed that attendance at [religious] services has resulted in the spread of the disease.  And the State has not shown that public health would be imperiled if less restrictive measures were imposed.”  (Slip Op. at 5)</a:t>
            </a:r>
          </a:p>
        </p:txBody>
      </p:sp>
    </p:spTree>
    <p:extLst>
      <p:ext uri="{BB962C8B-B14F-4D97-AF65-F5344CB8AC3E}">
        <p14:creationId xmlns:p14="http://schemas.microsoft.com/office/powerpoint/2010/main" val="2865743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F086A-908C-B23D-E2AF-FDA6C5432378}"/>
              </a:ext>
            </a:extLst>
          </p:cNvPr>
          <p:cNvSpPr>
            <a:spLocks noGrp="1"/>
          </p:cNvSpPr>
          <p:nvPr>
            <p:ph type="title"/>
          </p:nvPr>
        </p:nvSpPr>
        <p:spPr/>
        <p:txBody>
          <a:bodyPr>
            <a:normAutofit/>
          </a:bodyPr>
          <a:lstStyle/>
          <a:p>
            <a:r>
              <a:rPr lang="en-US" i="1" dirty="0"/>
              <a:t>Roman Catholic Diocese v. Cuomo</a:t>
            </a:r>
          </a:p>
        </p:txBody>
      </p:sp>
      <p:sp>
        <p:nvSpPr>
          <p:cNvPr id="3" name="Content Placeholder 2">
            <a:extLst>
              <a:ext uri="{FF2B5EF4-FFF2-40B4-BE49-F238E27FC236}">
                <a16:creationId xmlns:a16="http://schemas.microsoft.com/office/drawing/2014/main" id="{22D790FA-A0DB-6CBF-BF30-3C2036DF8D0B}"/>
              </a:ext>
            </a:extLst>
          </p:cNvPr>
          <p:cNvSpPr>
            <a:spLocks noGrp="1"/>
          </p:cNvSpPr>
          <p:nvPr>
            <p:ph idx="1"/>
          </p:nvPr>
        </p:nvSpPr>
        <p:spPr/>
        <p:txBody>
          <a:bodyPr>
            <a:normAutofit fontScale="85000" lnSpcReduction="20000"/>
          </a:bodyPr>
          <a:lstStyle/>
          <a:p>
            <a:r>
              <a:rPr lang="en-US" dirty="0"/>
              <a:t>Takeaways from </a:t>
            </a:r>
            <a:r>
              <a:rPr lang="en-US" i="1" dirty="0"/>
              <a:t>RCD v. Cuomo</a:t>
            </a:r>
            <a:endParaRPr lang="en-US" dirty="0"/>
          </a:p>
          <a:p>
            <a:pPr lvl="1"/>
            <a:r>
              <a:rPr lang="en-US" dirty="0"/>
              <a:t>This it </a:t>
            </a:r>
            <a:r>
              <a:rPr lang="en-US" i="1" dirty="0"/>
              <a:t>not</a:t>
            </a:r>
            <a:r>
              <a:rPr lang="en-US" dirty="0"/>
              <a:t> a full adjudication on the merits</a:t>
            </a:r>
          </a:p>
          <a:p>
            <a:pPr lvl="1"/>
            <a:r>
              <a:rPr lang="en-US" dirty="0"/>
              <a:t>Notwithstanding the ruling in </a:t>
            </a:r>
            <a:r>
              <a:rPr lang="en-US" i="1" dirty="0"/>
              <a:t>Smith</a:t>
            </a:r>
            <a:r>
              <a:rPr lang="en-US" dirty="0"/>
              <a:t>, which focused on a generally-applicable civilian criminal law during non-crisis times, the Court remains concerned with laws that specifically </a:t>
            </a:r>
            <a:r>
              <a:rPr lang="en-US" i="1" dirty="0"/>
              <a:t>discriminate</a:t>
            </a:r>
            <a:r>
              <a:rPr lang="en-US" dirty="0"/>
              <a:t> against free exercise of religion</a:t>
            </a:r>
          </a:p>
          <a:p>
            <a:pPr lvl="2"/>
            <a:r>
              <a:rPr lang="en-US" dirty="0"/>
              <a:t>Strict scrutiny appears to remain the test of interest to a majority of the Court for </a:t>
            </a:r>
            <a:r>
              <a:rPr lang="en-US" i="1" dirty="0"/>
              <a:t>classification</a:t>
            </a:r>
            <a:r>
              <a:rPr lang="en-US" dirty="0"/>
              <a:t> by religious activity (as opposed to laws of general applicability)</a:t>
            </a:r>
          </a:p>
          <a:p>
            <a:pPr lvl="1"/>
            <a:r>
              <a:rPr lang="en-US" dirty="0"/>
              <a:t>Remember that the “crisis” nature of the COVID-19 pandemic (this case was before vaccines or significant therapeutics were available) speaks both to the limits and to the breadth of the Court’s action (even on a preliminary injunction)</a:t>
            </a:r>
          </a:p>
        </p:txBody>
      </p:sp>
    </p:spTree>
    <p:extLst>
      <p:ext uri="{BB962C8B-B14F-4D97-AF65-F5344CB8AC3E}">
        <p14:creationId xmlns:p14="http://schemas.microsoft.com/office/powerpoint/2010/main" val="55337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Free Exercise Clause</a:t>
            </a:r>
          </a:p>
        </p:txBody>
      </p:sp>
      <p:sp>
        <p:nvSpPr>
          <p:cNvPr id="3" name="Content Placeholder 2"/>
          <p:cNvSpPr>
            <a:spLocks noGrp="1"/>
          </p:cNvSpPr>
          <p:nvPr>
            <p:ph idx="1"/>
          </p:nvPr>
        </p:nvSpPr>
        <p:spPr/>
        <p:txBody>
          <a:bodyPr>
            <a:normAutofit fontScale="77500" lnSpcReduction="20000"/>
          </a:bodyPr>
          <a:lstStyle/>
          <a:p>
            <a:r>
              <a:rPr lang="en-US" dirty="0"/>
              <a:t>The Supreme Court repeatedly has stated that the government may not compel or punish religious beliefs</a:t>
            </a:r>
            <a:endParaRPr lang="en-US" sz="1400" dirty="0"/>
          </a:p>
          <a:p>
            <a:r>
              <a:rPr lang="en-US" dirty="0"/>
              <a:t>The Free Exercise Clause, however, does not provide absolute protection for religiously motivated conduct</a:t>
            </a:r>
          </a:p>
          <a:p>
            <a:pPr lvl="1"/>
            <a:r>
              <a:rPr lang="en-US" dirty="0"/>
              <a:t>Therefore, the Free Exercise Clause embraces two concepts — freedom to believe and freedom to act</a:t>
            </a:r>
            <a:endParaRPr lang="en-US" sz="1400" dirty="0"/>
          </a:p>
          <a:p>
            <a:r>
              <a:rPr lang="en-US" dirty="0"/>
              <a:t>The Free Exercise Clause is typically invoked:</a:t>
            </a:r>
          </a:p>
          <a:p>
            <a:pPr lvl="1"/>
            <a:r>
              <a:rPr lang="en-US" dirty="0"/>
              <a:t>When the government prohibits behavior that a person’s religion requires</a:t>
            </a:r>
          </a:p>
          <a:p>
            <a:pPr lvl="1"/>
            <a:r>
              <a:rPr lang="en-US" dirty="0"/>
              <a:t>When the government requires conduct that a person’s religion prohibits</a:t>
            </a:r>
          </a:p>
          <a:p>
            <a:pPr lvl="1"/>
            <a:r>
              <a:rPr lang="en-US" dirty="0"/>
              <a:t>When individuals claim that laws burden or make more difficult religious observances</a:t>
            </a:r>
          </a:p>
          <a:p>
            <a:pPr lvl="1"/>
            <a:endParaRPr lang="en-US" dirty="0"/>
          </a:p>
        </p:txBody>
      </p:sp>
    </p:spTree>
    <p:extLst>
      <p:ext uri="{BB962C8B-B14F-4D97-AF65-F5344CB8AC3E}">
        <p14:creationId xmlns:p14="http://schemas.microsoft.com/office/powerpoint/2010/main" val="214088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a:t>Employment Division, Department of Human Resources of Oregon v. Smith </a:t>
            </a:r>
            <a:r>
              <a:rPr lang="en-US" sz="3200" dirty="0"/>
              <a:t>(1990)</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Background: </a:t>
            </a:r>
          </a:p>
          <a:p>
            <a:r>
              <a:rPr lang="en-US" dirty="0"/>
              <a:t>Smith and Black were members of a Native American tribe and adherents to the tribal faith, which consumes of peyote as part of its religious rituals</a:t>
            </a:r>
            <a:endParaRPr lang="en-US" sz="1200" dirty="0"/>
          </a:p>
          <a:p>
            <a:r>
              <a:rPr lang="en-US" dirty="0"/>
              <a:t>Under Oregon Law, peyote was a controlled substance and possession is a criminal offense</a:t>
            </a:r>
            <a:endParaRPr lang="en-US" sz="1200" dirty="0"/>
          </a:p>
          <a:p>
            <a:r>
              <a:rPr lang="en-US" dirty="0"/>
              <a:t>Both men were fired from their jobs for ingesting peyote as part of their religious rituals.  They sought unemployment benefits and were denied because they had been dismissed for work related misconduct. </a:t>
            </a:r>
          </a:p>
        </p:txBody>
      </p:sp>
    </p:spTree>
    <p:extLst>
      <p:ext uri="{BB962C8B-B14F-4D97-AF65-F5344CB8AC3E}">
        <p14:creationId xmlns:p14="http://schemas.microsoft.com/office/powerpoint/2010/main" val="1363307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Employment Division v. Smith</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0" indent="0">
              <a:buNone/>
            </a:pPr>
            <a:r>
              <a:rPr lang="en-US" dirty="0"/>
              <a:t>Issue: Does the prohibition on the use of religiously inspired peyote and the denial of unemployment benefits to those who have been fired from their jobs because of this use of peyote violate the Free Exercise Clause?</a:t>
            </a:r>
          </a:p>
          <a:p>
            <a:pPr marL="0" indent="0">
              <a:buNone/>
            </a:pPr>
            <a:endParaRPr lang="en-US" sz="1100" dirty="0"/>
          </a:p>
          <a:p>
            <a:r>
              <a:rPr lang="en-US" dirty="0"/>
              <a:t>Previously, in </a:t>
            </a:r>
            <a:r>
              <a:rPr lang="en-US" i="1" dirty="0" err="1"/>
              <a:t>Sherbert</a:t>
            </a:r>
            <a:r>
              <a:rPr lang="en-US" i="1" dirty="0"/>
              <a:t> v. Verner, </a:t>
            </a:r>
            <a:r>
              <a:rPr lang="en-US" dirty="0"/>
              <a:t>the Supreme Court held that strict scrutiny should be used in evaluating laws burdening free exercise of religion</a:t>
            </a:r>
          </a:p>
          <a:p>
            <a:pPr lvl="1"/>
            <a:r>
              <a:rPr lang="en-US" dirty="0"/>
              <a:t>This was done, however, in the context of unemployment benefits, which is a context of individualized adjudication</a:t>
            </a:r>
          </a:p>
          <a:p>
            <a:pPr lvl="2"/>
            <a:r>
              <a:rPr lang="en-US" dirty="0"/>
              <a:t>“The </a:t>
            </a:r>
            <a:r>
              <a:rPr lang="en-US" i="1" dirty="0" err="1"/>
              <a:t>Sherbert</a:t>
            </a:r>
            <a:r>
              <a:rPr lang="en-US" dirty="0"/>
              <a:t> test, it must be recalled, was developed in a context that lent itself to individualized governmental assessment of the reasons for the relevant conduct.”  (CB 1684)</a:t>
            </a:r>
          </a:p>
          <a:p>
            <a:pPr lvl="2"/>
            <a:r>
              <a:rPr lang="en-US" dirty="0"/>
              <a:t>“Even if we were inclined to breath into </a:t>
            </a:r>
            <a:r>
              <a:rPr lang="en-US" i="1" dirty="0" err="1"/>
              <a:t>Sherbert</a:t>
            </a:r>
            <a:r>
              <a:rPr lang="en-US" dirty="0"/>
              <a:t> some life beyond the unemployment compensation field, we would not apply it to require exemptions from a generally applicable criminal law.”  (CB 1684)</a:t>
            </a:r>
          </a:p>
        </p:txBody>
      </p:sp>
    </p:spTree>
    <p:extLst>
      <p:ext uri="{BB962C8B-B14F-4D97-AF65-F5344CB8AC3E}">
        <p14:creationId xmlns:p14="http://schemas.microsoft.com/office/powerpoint/2010/main" val="2726845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Employment Division v. Smith</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Holding: The law is constitutionally valid under the free exercise clause and does not need to meet strict scrutiny</a:t>
            </a:r>
          </a:p>
          <a:p>
            <a:pPr marL="0" indent="0">
              <a:buNone/>
            </a:pPr>
            <a:endParaRPr lang="en-US" sz="1300" dirty="0"/>
          </a:p>
          <a:p>
            <a:r>
              <a:rPr lang="en-US" dirty="0"/>
              <a:t>The Court rejected the claim that free exercise of religion required an exemption from an otherwise valid neutral law of general applicability on the ground that the law bans conduct required by a religion’s beliefs</a:t>
            </a:r>
          </a:p>
          <a:p>
            <a:pPr lvl="1"/>
            <a:r>
              <a:rPr lang="en-US" dirty="0"/>
              <a:t>“We have never held that an individual’s religious beliefs excuse him from compliance with an otherwise valid law prohibiting conduct that the State is free to regulate. On the contrary, the record of more than a century of our free exercise jurisprudence contradicts that proposition.” (CB 1682)</a:t>
            </a:r>
          </a:p>
        </p:txBody>
      </p:sp>
    </p:spTree>
    <p:extLst>
      <p:ext uri="{BB962C8B-B14F-4D97-AF65-F5344CB8AC3E}">
        <p14:creationId xmlns:p14="http://schemas.microsoft.com/office/powerpoint/2010/main" val="1463204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Employment Division v. Smith</a:t>
            </a:r>
          </a:p>
        </p:txBody>
      </p:sp>
      <p:sp>
        <p:nvSpPr>
          <p:cNvPr id="3" name="Content Placeholder 2"/>
          <p:cNvSpPr>
            <a:spLocks noGrp="1"/>
          </p:cNvSpPr>
          <p:nvPr>
            <p:ph idx="1"/>
          </p:nvPr>
        </p:nvSpPr>
        <p:spPr/>
        <p:txBody>
          <a:bodyPr>
            <a:normAutofit fontScale="77500" lnSpcReduction="20000"/>
          </a:bodyPr>
          <a:lstStyle/>
          <a:p>
            <a:r>
              <a:rPr lang="en-US" dirty="0"/>
              <a:t>The Court expressly rejected the use of strict scrutiny for challenges to neutral laws of general applicability that burden religion</a:t>
            </a:r>
          </a:p>
          <a:p>
            <a:pPr lvl="1"/>
            <a:r>
              <a:rPr lang="en-US" dirty="0"/>
              <a:t>“Precisely because ‘we are a cosmopolitan nation made up of people of almost every conceivable religious preference,’ and precisely because we value and protect that religious divergence, we cannot afford the luxury of deeming presumptively invalid, as applied to the religious objector, every regulation of conduct that does not protect an interest of the highest order.” (CB 1684)</a:t>
            </a:r>
            <a:endParaRPr lang="en-US" sz="1400" dirty="0"/>
          </a:p>
          <a:p>
            <a:r>
              <a:rPr lang="en-US" dirty="0"/>
              <a:t>In this case, the law was valid because it applied to all citizens equally regardless of religious belief and was not designed to impede upon the religious practice of Native Americans</a:t>
            </a:r>
          </a:p>
          <a:p>
            <a:endParaRPr lang="en-US" dirty="0"/>
          </a:p>
        </p:txBody>
      </p:sp>
    </p:spTree>
    <p:extLst>
      <p:ext uri="{BB962C8B-B14F-4D97-AF65-F5344CB8AC3E}">
        <p14:creationId xmlns:p14="http://schemas.microsoft.com/office/powerpoint/2010/main" val="3850708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F086A-908C-B23D-E2AF-FDA6C5432378}"/>
              </a:ext>
            </a:extLst>
          </p:cNvPr>
          <p:cNvSpPr>
            <a:spLocks noGrp="1"/>
          </p:cNvSpPr>
          <p:nvPr>
            <p:ph type="title"/>
          </p:nvPr>
        </p:nvSpPr>
        <p:spPr/>
        <p:txBody>
          <a:bodyPr>
            <a:normAutofit fontScale="90000"/>
          </a:bodyPr>
          <a:lstStyle/>
          <a:p>
            <a:r>
              <a:rPr lang="en-US" i="1" dirty="0"/>
              <a:t>Roman Catholic Diocese of Brooklyn, NY v. Cuomo</a:t>
            </a:r>
            <a:r>
              <a:rPr lang="en-US" dirty="0"/>
              <a:t> (2020)</a:t>
            </a:r>
            <a:endParaRPr lang="en-US" i="1" dirty="0"/>
          </a:p>
        </p:txBody>
      </p:sp>
      <p:sp>
        <p:nvSpPr>
          <p:cNvPr id="3" name="Content Placeholder 2">
            <a:extLst>
              <a:ext uri="{FF2B5EF4-FFF2-40B4-BE49-F238E27FC236}">
                <a16:creationId xmlns:a16="http://schemas.microsoft.com/office/drawing/2014/main" id="{22D790FA-A0DB-6CBF-BF30-3C2036DF8D0B}"/>
              </a:ext>
            </a:extLst>
          </p:cNvPr>
          <p:cNvSpPr>
            <a:spLocks noGrp="1"/>
          </p:cNvSpPr>
          <p:nvPr>
            <p:ph idx="1"/>
          </p:nvPr>
        </p:nvSpPr>
        <p:spPr/>
        <p:txBody>
          <a:bodyPr>
            <a:normAutofit fontScale="92500" lnSpcReduction="10000"/>
          </a:bodyPr>
          <a:lstStyle/>
          <a:p>
            <a:r>
              <a:rPr lang="en-US" dirty="0"/>
              <a:t>Background:</a:t>
            </a:r>
          </a:p>
          <a:p>
            <a:pPr lvl="1"/>
            <a:r>
              <a:rPr lang="en-US" dirty="0"/>
              <a:t>During the early days of the COVID-19 pandemic, New York State Governor Cuomo issued an executive order limiting the capacity of indoor gatherings</a:t>
            </a:r>
          </a:p>
          <a:p>
            <a:pPr lvl="2"/>
            <a:r>
              <a:rPr lang="en-US" dirty="0"/>
              <a:t>The order included restrictions on attendance at religious services, capping in-person attendees at 10 people in “red” zones (very high disease spread) and 25 people in “orange” zones (moderate/high disease spread)  (Slip Opinion at 1)</a:t>
            </a:r>
          </a:p>
          <a:p>
            <a:pPr lvl="2"/>
            <a:r>
              <a:rPr lang="en-US" dirty="0"/>
              <a:t>The order contained an exemption for “essential” businesses, including acupuncture facilities, camp grounds, car garages, manufacturing plants, and transportation facilities  (Slip Op. at 3)</a:t>
            </a:r>
          </a:p>
        </p:txBody>
      </p:sp>
    </p:spTree>
    <p:extLst>
      <p:ext uri="{BB962C8B-B14F-4D97-AF65-F5344CB8AC3E}">
        <p14:creationId xmlns:p14="http://schemas.microsoft.com/office/powerpoint/2010/main" val="4120540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F086A-908C-B23D-E2AF-FDA6C5432378}"/>
              </a:ext>
            </a:extLst>
          </p:cNvPr>
          <p:cNvSpPr>
            <a:spLocks noGrp="1"/>
          </p:cNvSpPr>
          <p:nvPr>
            <p:ph type="title"/>
          </p:nvPr>
        </p:nvSpPr>
        <p:spPr/>
        <p:txBody>
          <a:bodyPr>
            <a:normAutofit/>
          </a:bodyPr>
          <a:lstStyle/>
          <a:p>
            <a:r>
              <a:rPr lang="en-US" i="1" dirty="0"/>
              <a:t>Roman Catholic Diocese v. Cuomo</a:t>
            </a:r>
          </a:p>
        </p:txBody>
      </p:sp>
      <p:sp>
        <p:nvSpPr>
          <p:cNvPr id="3" name="Content Placeholder 2">
            <a:extLst>
              <a:ext uri="{FF2B5EF4-FFF2-40B4-BE49-F238E27FC236}">
                <a16:creationId xmlns:a16="http://schemas.microsoft.com/office/drawing/2014/main" id="{22D790FA-A0DB-6CBF-BF30-3C2036DF8D0B}"/>
              </a:ext>
            </a:extLst>
          </p:cNvPr>
          <p:cNvSpPr>
            <a:spLocks noGrp="1"/>
          </p:cNvSpPr>
          <p:nvPr>
            <p:ph idx="1"/>
          </p:nvPr>
        </p:nvSpPr>
        <p:spPr/>
        <p:txBody>
          <a:bodyPr>
            <a:normAutofit fontScale="92500" lnSpcReduction="20000"/>
          </a:bodyPr>
          <a:lstStyle/>
          <a:p>
            <a:r>
              <a:rPr lang="en-US" dirty="0"/>
              <a:t>Issue:  the Supreme Court heard the case on appeal of application for an emergency injunction, determining whether the order </a:t>
            </a:r>
            <a:r>
              <a:rPr lang="en-US" i="1" dirty="0"/>
              <a:t>likely </a:t>
            </a:r>
            <a:r>
              <a:rPr lang="en-US" dirty="0"/>
              <a:t>impermissibly burdened the free exercise of religion sufficient to justify its preliminary injunction</a:t>
            </a:r>
          </a:p>
          <a:p>
            <a:pPr lvl="1"/>
            <a:r>
              <a:rPr lang="en-US" i="1" dirty="0"/>
              <a:t>Note:</a:t>
            </a:r>
            <a:r>
              <a:rPr lang="en-US" dirty="0"/>
              <a:t>  the standard here is different than a full adjudication:</a:t>
            </a:r>
          </a:p>
          <a:p>
            <a:pPr lvl="2"/>
            <a:r>
              <a:rPr lang="en-US" i="1" dirty="0"/>
              <a:t>Likelihood</a:t>
            </a:r>
            <a:r>
              <a:rPr lang="en-US" dirty="0"/>
              <a:t> that the First Amendment claims will prevail</a:t>
            </a:r>
          </a:p>
          <a:p>
            <a:pPr lvl="2"/>
            <a:r>
              <a:rPr lang="en-US" i="1" dirty="0"/>
              <a:t>Likelihood</a:t>
            </a:r>
            <a:r>
              <a:rPr lang="en-US" dirty="0"/>
              <a:t> that denying preliminary injunctive relief will lead to irreparable harm; and</a:t>
            </a:r>
          </a:p>
          <a:p>
            <a:pPr lvl="2"/>
            <a:r>
              <a:rPr lang="en-US" dirty="0"/>
              <a:t>That granting relief would not harm the public interest</a:t>
            </a:r>
          </a:p>
        </p:txBody>
      </p:sp>
    </p:spTree>
    <p:extLst>
      <p:ext uri="{BB962C8B-B14F-4D97-AF65-F5344CB8AC3E}">
        <p14:creationId xmlns:p14="http://schemas.microsoft.com/office/powerpoint/2010/main" val="2312945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F086A-908C-B23D-E2AF-FDA6C5432378}"/>
              </a:ext>
            </a:extLst>
          </p:cNvPr>
          <p:cNvSpPr>
            <a:spLocks noGrp="1"/>
          </p:cNvSpPr>
          <p:nvPr>
            <p:ph type="title"/>
          </p:nvPr>
        </p:nvSpPr>
        <p:spPr/>
        <p:txBody>
          <a:bodyPr>
            <a:normAutofit/>
          </a:bodyPr>
          <a:lstStyle/>
          <a:p>
            <a:r>
              <a:rPr lang="en-US" i="1" dirty="0"/>
              <a:t>Roman Catholic Diocese v. Cuomo</a:t>
            </a:r>
          </a:p>
        </p:txBody>
      </p:sp>
      <p:sp>
        <p:nvSpPr>
          <p:cNvPr id="3" name="Content Placeholder 2">
            <a:extLst>
              <a:ext uri="{FF2B5EF4-FFF2-40B4-BE49-F238E27FC236}">
                <a16:creationId xmlns:a16="http://schemas.microsoft.com/office/drawing/2014/main" id="{22D790FA-A0DB-6CBF-BF30-3C2036DF8D0B}"/>
              </a:ext>
            </a:extLst>
          </p:cNvPr>
          <p:cNvSpPr>
            <a:spLocks noGrp="1"/>
          </p:cNvSpPr>
          <p:nvPr>
            <p:ph idx="1"/>
          </p:nvPr>
        </p:nvSpPr>
        <p:spPr/>
        <p:txBody>
          <a:bodyPr>
            <a:normAutofit fontScale="85000" lnSpcReduction="10000"/>
          </a:bodyPr>
          <a:lstStyle/>
          <a:p>
            <a:r>
              <a:rPr lang="en-US" dirty="0"/>
              <a:t>Issue:  the Supreme Court heard the case on appeal of application for an emergency injunction, determining whether the order </a:t>
            </a:r>
            <a:r>
              <a:rPr lang="en-US" i="1" dirty="0"/>
              <a:t>likely </a:t>
            </a:r>
            <a:r>
              <a:rPr lang="en-US" dirty="0"/>
              <a:t>impermissibly burdened the free exercise of religion sufficient to justify its preliminary injunction</a:t>
            </a:r>
          </a:p>
          <a:p>
            <a:pPr lvl="1"/>
            <a:r>
              <a:rPr lang="en-US" dirty="0"/>
              <a:t>The Court determined that the First Amendment claims should be evaluated as to whether the “applicants have made a strong showing that the challenged restrictions violate ‘the minimum requirement of neutrality’ [towards] religion” (Slip Op. at 2)</a:t>
            </a:r>
          </a:p>
          <a:p>
            <a:pPr lvl="1"/>
            <a:r>
              <a:rPr lang="en-US" dirty="0"/>
              <a:t>If they are “not ‘neutral’”, strict scrutiny would apply (Slip Op. at 3-4)</a:t>
            </a:r>
          </a:p>
        </p:txBody>
      </p:sp>
    </p:spTree>
    <p:extLst>
      <p:ext uri="{BB962C8B-B14F-4D97-AF65-F5344CB8AC3E}">
        <p14:creationId xmlns:p14="http://schemas.microsoft.com/office/powerpoint/2010/main" val="1051452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5140</TotalTime>
  <Words>1590</Words>
  <Application>Microsoft Office PowerPoint</Application>
  <PresentationFormat>On-screen Show (4:3)</PresentationFormat>
  <Paragraphs>70</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Constitutional Law</vt:lpstr>
      <vt:lpstr>Free Exercise Clause</vt:lpstr>
      <vt:lpstr>Employment Division, Department of Human Resources of Oregon v. Smith (1990)</vt:lpstr>
      <vt:lpstr>Employment Division v. Smith</vt:lpstr>
      <vt:lpstr>Employment Division v. Smith</vt:lpstr>
      <vt:lpstr>Employment Division v. Smith</vt:lpstr>
      <vt:lpstr>Roman Catholic Diocese of Brooklyn, NY v. Cuomo (2020)</vt:lpstr>
      <vt:lpstr>Roman Catholic Diocese v. Cuomo</vt:lpstr>
      <vt:lpstr>Roman Catholic Diocese v. Cuomo</vt:lpstr>
      <vt:lpstr>Roman Catholic Diocese v. Cuomo</vt:lpstr>
      <vt:lpstr>Roman Catholic Diocese v. Cuomo</vt:lpstr>
      <vt:lpstr>Roman Catholic Diocese v. Cuomo</vt:lpstr>
      <vt:lpstr>Roman Catholic Diocese v. Cuomo</vt:lpstr>
      <vt:lpstr>Roman Catholic Diocese v. Cuomo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6</cp:revision>
  <dcterms:created xsi:type="dcterms:W3CDTF">2014-06-13T07:23:28Z</dcterms:created>
  <dcterms:modified xsi:type="dcterms:W3CDTF">2022-06-22T14:06:09Z</dcterms:modified>
</cp:coreProperties>
</file>